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72" r:id="rId3"/>
    <p:sldId id="274" r:id="rId4"/>
    <p:sldId id="290" r:id="rId5"/>
    <p:sldId id="295" r:id="rId6"/>
    <p:sldId id="279" r:id="rId7"/>
    <p:sldId id="280" r:id="rId8"/>
    <p:sldId id="289" r:id="rId9"/>
    <p:sldId id="296" r:id="rId10"/>
    <p:sldId id="281" r:id="rId11"/>
    <p:sldId id="282" r:id="rId12"/>
    <p:sldId id="288" r:id="rId13"/>
    <p:sldId id="297" r:id="rId14"/>
    <p:sldId id="283" r:id="rId15"/>
    <p:sldId id="284" r:id="rId16"/>
    <p:sldId id="287" r:id="rId17"/>
    <p:sldId id="298" r:id="rId18"/>
    <p:sldId id="285" r:id="rId19"/>
    <p:sldId id="286" r:id="rId20"/>
    <p:sldId id="292" r:id="rId21"/>
    <p:sldId id="294" r:id="rId22"/>
    <p:sldId id="299" r:id="rId23"/>
    <p:sldId id="300" r:id="rId24"/>
    <p:sldId id="291" r:id="rId25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5/22/2017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5/22/2017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3325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5/22/2017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1412812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ارزیابی </a:t>
            </a:r>
            <a:r>
              <a:rPr lang="fa-IR" b="1" dirty="0" err="1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رشدکودک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5248" y="3322749"/>
            <a:ext cx="9601200" cy="914400"/>
          </a:xfrm>
        </p:spPr>
        <p:txBody>
          <a:bodyPr/>
          <a:lstStyle/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کارگاه پایش رشد و تغذیه در مراقبت های ادغام یافته کودک سالم</a:t>
            </a:r>
          </a:p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خرداد ماه 1396  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32" y="4031087"/>
            <a:ext cx="5017311" cy="26589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" descr="بسم اله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BACC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>
          <a:xfrm>
            <a:off x="5256808" y="245279"/>
            <a:ext cx="2118043" cy="14160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32" y="301366"/>
            <a:ext cx="10818253" cy="62591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a-IR" sz="2400" b="1" dirty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ارزیابی قد برای سن </a:t>
            </a:r>
            <a:r>
              <a:rPr lang="fa-IR" sz="2400" b="1" dirty="0" smtClean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پزشک </a:t>
            </a:r>
            <a:endParaRPr lang="en-US" sz="2400" b="1" dirty="0">
              <a:solidFill>
                <a:srgbClr val="72C23C">
                  <a:lumMod val="75000"/>
                </a:srgbClr>
              </a:solidFill>
              <a:cs typeface="B Nazanin" panose="00000400000000000000" pitchFamily="2" charset="-78"/>
            </a:endParaRPr>
          </a:p>
          <a:p>
            <a:r>
              <a:rPr lang="fa-IR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512368"/>
              </p:ext>
            </p:extLst>
          </p:nvPr>
        </p:nvGraphicFramePr>
        <p:xfrm>
          <a:off x="1017432" y="1043189"/>
          <a:ext cx="10818253" cy="5602310"/>
        </p:xfrm>
        <a:graphic>
          <a:graphicData uri="http://schemas.openxmlformats.org/drawingml/2006/table">
            <a:tbl>
              <a:tblPr rtl="1" firstRow="1" firstCol="1" bandRow="1"/>
              <a:tblGrid>
                <a:gridCol w="2660061"/>
                <a:gridCol w="1897176"/>
                <a:gridCol w="6261016"/>
              </a:tblGrid>
              <a:tr h="417578">
                <a:tc>
                  <a:txBody>
                    <a:bodyPr/>
                    <a:lstStyle/>
                    <a:p>
                      <a:pPr indent="316865"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منحني قد براي سن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طبقه بندي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6865"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توصيه‌ها/ اقدام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22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پايين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z- score </a:t>
                      </a: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ar-S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کوتاه قدی شدید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indent="18415" algn="ctr" rtl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Severely stunted)</a:t>
                      </a: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ارجاع به متخصص كودكان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agut" panose="00000400000000000000" pitchFamily="2" charset="-78"/>
                        </a:rPr>
                        <a:t>24 ساعت بعد پيگيري شود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6734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بيشتر از   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+3z- score</a:t>
                      </a:r>
                      <a:r>
                        <a:rPr lang="en-US" sz="900" b="1"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Lotus" pitchFamily="2" charset="-78"/>
                        </a:rPr>
                        <a:t>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خيلي بلند قد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 شك به وجود مشكل</a:t>
                      </a:r>
                      <a:r>
                        <a:rPr lang="ar-SA" sz="9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ارجاع  به متخصص كودكان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agut" panose="00000400000000000000" pitchFamily="2" charset="-78"/>
                        </a:rPr>
                        <a:t>24 ساعت بعد پيگيري شود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93283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-3 z- score</a:t>
                      </a: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كمتر از  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-2 z- score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457200" algn="justLow" rtl="1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Lotus" pitchFamily="2" charset="-78"/>
                        </a:rPr>
                        <a:t> 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58775" indent="18415" algn="ctr" rtl="1"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            کوتاه قدی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indent="18415" algn="ctr" rtl="1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(Stunted)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معاینه فیزیکی كامل و بررسي از نظر چاقي و اضافه وزن (</a:t>
                      </a:r>
                      <a:r>
                        <a:rPr lang="ar-SA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منحنی وزن برای قد) 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  وجود علائم سيستميك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ارجاع به متخصص كودكان در صورت غير طبيعي بودن معاينه فيزيكي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توصیه مصرف مکمل های مورد نیاز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ارجاع به  كارشناس تغذيه براي مشاوره تغذيه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 طبيعي بودن معاينه فيزيكي پيگيري* طبق توالي: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كوچك‌تر از 6 ماه: 1 ماه بعد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6 تا 12 ماه:  2 ماه بعد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بزرگتر از 1 سال:  3 ماه بعد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پس از پي‌گيري يك دوره به كودك فرصت داده شود. در كودكان كوچك‌تر از 1 سال براي تصميم‌گيري حداقل يك دوره‌ي 2  ماهه و براي كودكان بزرگتر از 1 سال حداقل يك دوره‌ي 3 ماهه زمان لازم است.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084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-2 z- score  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تا مساوي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+3zscore 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و           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171450" lvl="0" indent="-171450" algn="justLow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نامعلوم يا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justLow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متوقف شده يا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justLow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</a:t>
                      </a:r>
                      <a:r>
                        <a:rPr lang="fa-IR" sz="9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کند شده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9690" indent="28575" algn="r" rtl="1"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نیازمند بررسی بیشتر از نظر قد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ادامه مراقبت‌هاي روتين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توصيه‌هاي تغذيه‌اي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پي‌گيري: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كوچك‌تر از 6 ماه:  1 ماه بعد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6 تا 12 ماه:  2 ماه بعد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بزرگتر از 1 سال:  3 ماه بعد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649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-2 z- score  </a:t>
                      </a: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مساوي   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z- score</a:t>
                      </a: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 و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-روند رشد به موازات ميانه يا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 روند رشد به سمت ميانه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316865" algn="justLow" rtl="1"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طبيعي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ارزیابی کودک طبق </a:t>
                      </a:r>
                      <a:r>
                        <a:rPr lang="fa-IR" sz="9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بوکلت</a:t>
                      </a: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انجام شود 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 marL="80620" marR="80620" marT="40310" marB="40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6839" cy="23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823" y="390230"/>
            <a:ext cx="9601200" cy="652959"/>
          </a:xfrm>
        </p:spPr>
        <p:txBody>
          <a:bodyPr/>
          <a:lstStyle/>
          <a:p>
            <a:r>
              <a:rPr lang="fa-IR" sz="2400" b="1" dirty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ارزیابی وزن برای قد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23" y="1297226"/>
            <a:ext cx="2462903" cy="50497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55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484" y="370404"/>
            <a:ext cx="8366594" cy="5669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205" y="4359022"/>
            <a:ext cx="219475" cy="97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124" y="3637805"/>
            <a:ext cx="219475" cy="97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599" y="1857789"/>
            <a:ext cx="219475" cy="97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074" y="2130977"/>
            <a:ext cx="219475" cy="97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549" y="2355393"/>
            <a:ext cx="219475" cy="9754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9079606" y="2355393"/>
            <a:ext cx="0" cy="7484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1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8713"/>
            <a:ext cx="9601200" cy="914400"/>
          </a:xfrm>
        </p:spPr>
        <p:txBody>
          <a:bodyPr/>
          <a:lstStyle/>
          <a:p>
            <a:pPr lvl="0"/>
            <a:r>
              <a:rPr lang="fa-IR" sz="2400" b="1" dirty="0" smtClean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ارزیابی وزن برای </a:t>
            </a:r>
            <a:r>
              <a:rPr lang="fa-IR" sz="2400" b="1" dirty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قد </a:t>
            </a:r>
            <a:r>
              <a:rPr lang="fa-IR" sz="2400" b="1" dirty="0" smtClean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غیر </a:t>
            </a:r>
            <a:r>
              <a:rPr lang="fa-IR" sz="2400" b="1" dirty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پزشک </a:t>
            </a:r>
            <a:endParaRPr lang="en-US" sz="2400" b="1" dirty="0">
              <a:solidFill>
                <a:srgbClr val="72C23C">
                  <a:lumMod val="75000"/>
                </a:srgbClr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87032"/>
              </p:ext>
            </p:extLst>
          </p:nvPr>
        </p:nvGraphicFramePr>
        <p:xfrm>
          <a:off x="811369" y="1558344"/>
          <a:ext cx="10831132" cy="4867838"/>
        </p:xfrm>
        <a:graphic>
          <a:graphicData uri="http://schemas.openxmlformats.org/drawingml/2006/table">
            <a:tbl>
              <a:tblPr rtl="1" firstRow="1" firstCol="1" bandRow="1"/>
              <a:tblGrid>
                <a:gridCol w="2960725"/>
                <a:gridCol w="2356527"/>
                <a:gridCol w="5513880"/>
              </a:tblGrid>
              <a:tr h="46444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منحني وزن براي قد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طبقه‌بندي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توصيه‌ها/ اقدام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9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پا</a:t>
                      </a:r>
                      <a:r>
                        <a:rPr lang="fa-IR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یین</a:t>
                      </a:r>
                      <a:r>
                        <a:rPr lang="en-US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-3 z-score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لاغری</a:t>
                      </a:r>
                      <a:r>
                        <a:rPr lang="fa-IR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شدید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a-IR" sz="1400" b="1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ارجاع به </a:t>
                      </a:r>
                      <a:r>
                        <a:rPr lang="fa-IR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پزشک </a:t>
                      </a:r>
                      <a:r>
                        <a:rPr lang="fa-IR" sz="1400" b="1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مركز خدمات جامع </a:t>
                      </a:r>
                      <a:r>
                        <a:rPr lang="fa-IR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سلامت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ar-S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24 ساعت بعد براي اطمينان از مراجعه كودك  پيگيري شود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5404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-3 z- score</a:t>
                      </a:r>
                      <a:r>
                        <a:rPr lang="fa-I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كمتر از  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-2 z- score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لاغری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a-IR" sz="1400" b="1" dirty="0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ارجاع به </a:t>
                      </a: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پزشک </a:t>
                      </a:r>
                      <a:r>
                        <a:rPr lang="fa-IR" sz="1400" b="1" dirty="0" err="1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مركز</a:t>
                      </a:r>
                      <a:r>
                        <a:rPr lang="fa-IR" sz="1400" b="1" dirty="0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 خدمات جامع </a:t>
                      </a: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سلامت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ar-S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24 ساعت بعد برای اطمینان از مراجعه کودک پيگيري شود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2661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بالاي </a:t>
                      </a:r>
                      <a:r>
                        <a:rPr lang="en-US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+3 z-score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چاقی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a-IR" sz="1400" b="1" dirty="0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ارجاع به </a:t>
                      </a: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پزشک </a:t>
                      </a:r>
                      <a:r>
                        <a:rPr lang="fa-IR" sz="1400" b="1" dirty="0" err="1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مركز</a:t>
                      </a:r>
                      <a:r>
                        <a:rPr lang="fa-IR" sz="1400" b="1" dirty="0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 خدمات جامع </a:t>
                      </a: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سلامت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a-IR" sz="1400" b="1" dirty="0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24</a:t>
                      </a:r>
                      <a:r>
                        <a:rPr lang="ar-S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ساعت بعد براي اطمينان از مراجعه كودك  پيگيري شود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59687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بیشتر از </a:t>
                      </a:r>
                      <a:r>
                        <a:rPr lang="fa-IR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r>
                        <a:rPr lang="en-US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 z-score </a:t>
                      </a: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مساوی </a:t>
                      </a:r>
                      <a:r>
                        <a:rPr lang="en-US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z-score</a:t>
                      </a: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اضافه</a:t>
                      </a:r>
                      <a:r>
                        <a:rPr lang="fa-IR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وزن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45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بیشتر از</a:t>
                      </a:r>
                      <a:r>
                        <a:rPr lang="fa-IR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r>
                        <a:rPr lang="en-US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z-score </a:t>
                      </a: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تا مساوی </a:t>
                      </a:r>
                      <a:r>
                        <a:rPr lang="en-US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 z-score</a:t>
                      </a: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احتمال</a:t>
                      </a:r>
                      <a:r>
                        <a:rPr lang="fa-IR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خطر</a:t>
                      </a:r>
                      <a:r>
                        <a:rPr lang="fa-IR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اضاف</a:t>
                      </a:r>
                      <a:r>
                        <a:rPr lang="fa-IR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ه </a:t>
                      </a: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وزن</a:t>
                      </a:r>
                      <a:r>
                        <a:rPr lang="fa-IR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a-IR" sz="1400" b="1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كودك را از نظر تغذيه ارزيابي كنيد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a-IR" sz="1400" b="1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آموزش  تغذيه كودك بر اساس راهنماي مشاوره تغذيه براي كودك با اضافه وزن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a-IR" sz="1400" b="1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پيگيري برای ارزیابی اصلاح تغذیه کودک 5 روز بعد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a-IR" sz="1400" b="1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پیگیری برای ارزیابی رشد کودک: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fa-IR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زير 2 ماه 10روز بعد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fa-IR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2 ماهه تا يكسال 2هفته بعد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fa-IR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بالاي يك سال يك ماه بعد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308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مساوی</a:t>
                      </a:r>
                      <a:r>
                        <a:rPr lang="en-US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-2 z-score </a:t>
                      </a:r>
                      <a:r>
                        <a:rPr lang="fa-IR" sz="14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تا مساوی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r>
                        <a:rPr lang="en-US" sz="140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z-score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ارزیابی کودک را طبق صفحات بعدی ادامه دهید.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5"/>
            <a:ext cx="3142445" cy="2125156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 bwMode="auto">
          <a:xfrm>
            <a:off x="2212399" y="1486336"/>
            <a:ext cx="144016" cy="72008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2212399" y="609420"/>
            <a:ext cx="144016" cy="72008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336" y="560648"/>
            <a:ext cx="219475" cy="97544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 bwMode="auto">
          <a:xfrm>
            <a:off x="2624474" y="734362"/>
            <a:ext cx="144016" cy="72008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2646022" y="1119117"/>
            <a:ext cx="144016" cy="72008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25" y="181592"/>
            <a:ext cx="11887199" cy="526746"/>
          </a:xfrm>
        </p:spPr>
        <p:txBody>
          <a:bodyPr/>
          <a:lstStyle/>
          <a:p>
            <a:pPr lvl="0"/>
            <a:r>
              <a:rPr lang="fa-IR" sz="2400" b="1" dirty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ارزیابی وزن برای قد </a:t>
            </a:r>
            <a:r>
              <a:rPr lang="fa-IR" sz="2400" b="1" dirty="0" smtClean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پزشک </a:t>
            </a:r>
            <a:endParaRPr lang="en-US" sz="2400" b="1" dirty="0">
              <a:solidFill>
                <a:srgbClr val="72C23C">
                  <a:lumMod val="75000"/>
                </a:srgbClr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281"/>
              </p:ext>
            </p:extLst>
          </p:nvPr>
        </p:nvGraphicFramePr>
        <p:xfrm>
          <a:off x="167425" y="850006"/>
          <a:ext cx="11887199" cy="5951978"/>
        </p:xfrm>
        <a:graphic>
          <a:graphicData uri="http://schemas.openxmlformats.org/drawingml/2006/table">
            <a:tbl>
              <a:tblPr rtl="1" firstRow="1" firstCol="1" bandRow="1"/>
              <a:tblGrid>
                <a:gridCol w="2459199"/>
                <a:gridCol w="3067588"/>
                <a:gridCol w="6360412"/>
              </a:tblGrid>
              <a:tr h="3818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</a:t>
                      </a:r>
                      <a:r>
                        <a:rPr lang="ar-S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نحني </a:t>
                      </a: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وزن براي </a:t>
                      </a:r>
                      <a:r>
                        <a:rPr lang="ar-SA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قد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طبقه‌بندي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توصيه‌ها/ اقدام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4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پایین</a:t>
                      </a:r>
                      <a:r>
                        <a:rPr lang="en-US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-3z-score</a:t>
                      </a: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يا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ادم دوطرفه گوده گذار پا</a:t>
                      </a:r>
                      <a:r>
                        <a:rPr lang="fa-IR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err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يا</a:t>
                      </a:r>
                      <a:r>
                        <a:rPr lang="fa-IR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MUAC&lt;115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لاغری شديد</a:t>
                      </a:r>
                      <a:r>
                        <a:rPr lang="en-US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(Severely wasted)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يا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سوء تغذيه حاد شديد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 پس از معاینه اولیه و تثبیت وضعیت عمومی،  ارجاع به بيمارستان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24 ساعت بعد پيگيري شود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228703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 </a:t>
                      </a:r>
                      <a:r>
                        <a:rPr lang="en-US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-3 z-score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تا كمتر از       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zscore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2-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يا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Lotus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115</a:t>
                      </a:r>
                      <a:r>
                        <a:rPr lang="en-US" sz="1100" b="1" dirty="0">
                          <a:effectLst/>
                          <a:latin typeface="MinionPro-Regular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mm </a:t>
                      </a:r>
                      <a:r>
                        <a:rPr lang="en-US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&lt;</a:t>
                      </a:r>
                      <a:r>
                        <a:rPr lang="en-US" sz="1100" b="1" dirty="0">
                          <a:effectLst/>
                          <a:latin typeface="MinionPro-Regular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MUAC</a:t>
                      </a:r>
                      <a:r>
                        <a:rPr lang="en-US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&lt;</a:t>
                      </a:r>
                      <a:r>
                        <a:rPr lang="en-US" sz="1100" b="1" dirty="0">
                          <a:effectLst/>
                          <a:latin typeface="BLotus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125</a:t>
                      </a:r>
                      <a:r>
                        <a:rPr lang="en-US" sz="1100" b="1" dirty="0">
                          <a:effectLst/>
                          <a:latin typeface="MinionPro-Regular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لاغر</a:t>
                      </a:r>
                      <a:r>
                        <a:rPr lang="en-US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(Wasted)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يا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سوء تغذيه حاد متوسط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    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رصورت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وجود بیماری همراه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يا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ادم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یا دور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ميانه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بازو (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MUAC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)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كمتر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از 115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ميلي‌متر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ارجاع  به متخصص کودکان</a:t>
                      </a:r>
                      <a:r>
                        <a:rPr lang="fa-IR" sz="1100" b="1" dirty="0">
                          <a:effectLst/>
                          <a:latin typeface="IDLotusBold"/>
                          <a:ea typeface="Wingdings-Regular"/>
                          <a:cs typeface="B Nazanin" panose="00000400000000000000" pitchFamily="2" charset="-78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صورت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نبود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هریک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از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وضعیت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های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فوق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ضمن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اخذ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شرح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حال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معاينه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فيزيكي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كامل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مصرف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غذاي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كود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را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ارزيابي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نموده،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آزمايش‌هاي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لازم* را درخواست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نماييد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69240" algn="l"/>
                        </a:tabLs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صورتی که فقر یکی از علل سوء تغذیه کودک باشد به کارشناس تغذیه (در صورت وجود) ارجاع داده تا از نظر نیازمند بودن به دریافت سبد غذایی ارزیابی و در صورت لزوم جهت دریافت سبد غذایی معرفی شود. در صورت نبودن کارشناس تغذیه، پزشک این ارزیابی را انجام داده و در صورت لزوم معرفی کنید.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69240" algn="l"/>
                        </a:tabLs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مکمل های مورد نیاز را توصیه کنید.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69240" algn="l"/>
                        </a:tabLs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صورت غیر طبیعی بودن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آزمایش‌هاي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اولیه و یا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نبون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امکان تشخیص و درمان به مرکز تخصصی ارجاع دهید.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69240" algn="l"/>
                        </a:tabLs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صورت طبیعی بودن آزمایش ها، ضمن ارائه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توصيه‌هاي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تغذيه‌اي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براي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تكميل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مشاوره و توصیه های تغذیه ای به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كارشناس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تغذيه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ارجاع </a:t>
                      </a:r>
                      <a:r>
                        <a:rPr lang="fa-I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دهيد</a:t>
                      </a: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1348740" algn="l"/>
                        </a:tabLs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پي‌گيري کودک باید  براساس جدول توالي سني پي‌گيري وزن برای سن انجام شود.***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  <a:tab pos="1348740" algn="l"/>
                        </a:tabLs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درصورت</a:t>
                      </a:r>
                      <a:r>
                        <a:rPr lang="ar-S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بهبودی نیافتن در</a:t>
                      </a:r>
                      <a:r>
                        <a:rPr lang="ar-S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یک</a:t>
                      </a:r>
                      <a:r>
                        <a:rPr lang="ar-S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دوره</a:t>
                      </a:r>
                      <a:r>
                        <a:rPr lang="ar-S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ی</a:t>
                      </a:r>
                      <a:r>
                        <a:rPr lang="ar-S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پي‌گیری</a:t>
                      </a:r>
                      <a:r>
                        <a:rPr lang="ar-S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r>
                        <a:rPr lang="ar-S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شده، ارجاع به</a:t>
                      </a:r>
                      <a:r>
                        <a:rPr lang="ar-S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متخصص</a:t>
                      </a:r>
                      <a:r>
                        <a:rPr lang="ar-S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کودکان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751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بالاي  </a:t>
                      </a:r>
                      <a:r>
                        <a:rPr lang="en-US" sz="11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 </a:t>
                      </a: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r>
                        <a:rPr lang="en-US" sz="1100" b="1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z-sco</a:t>
                      </a:r>
                      <a:r>
                        <a:rPr lang="en-US" sz="1100"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چاق ( 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obese </a:t>
                      </a: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شرح حال کامل به ویژه شرح حال تغذیه ای، معاينه فيزيكي كامل و بررسی از نظر وجود بیماری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 وجود بیماری، هر گونه مورد غیر طبیعی در شرح حال و یا معاینه فیزیکی به متخصص کودکان ارجاع دهید.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موارد معاینه طبیعی، آزمایش های اولیه درخواست شود. ****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143000" lvl="2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1348740" algn="l"/>
                          <a:tab pos="1371600" algn="l"/>
                        </a:tabLs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 غیر طبیعی بودن آزمایش های درخواستی، کودک را به پزشک متخصص کودکان ارجاع دهيد.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143000" lvl="2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1348740" algn="l"/>
                          <a:tab pos="1371600" algn="l"/>
                        </a:tabLs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 طبیعی بودن آزمایش های درخواستی، کودک را به کارشناس تغذیه ارجاع دهید.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 اساس جدول پی گیری وزن برای سن پیگیری  نمائید. پی گیری تا زمان رفع اضافه وزن ادامه یابد. در صورت ادامه روند پس از 1 دوره، به متخصص کودکان ارجاع دهید.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9412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بيشتر از   </a:t>
                      </a:r>
                      <a:r>
                        <a:rPr lang="ar-SA" sz="1100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r>
                        <a:rPr lang="en-US" sz="1100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 z-score </a:t>
                      </a: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تا مساوي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24D38"/>
                          </a:solidFill>
                          <a:effectLst/>
                          <a:uLnTx/>
                          <a:uFillTx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z-score</a:t>
                      </a: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24D38"/>
                          </a:solidFill>
                          <a:effectLst/>
                          <a:uLnTx/>
                          <a:uFillTx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24D38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اضافه وزن  </a:t>
                      </a:r>
                      <a:r>
                        <a:rPr lang="en-US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(Overweight)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16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بيشتر از  </a:t>
                      </a:r>
                      <a:r>
                        <a:rPr lang="ar-SA" sz="1100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r>
                        <a:rPr lang="en-US" sz="1100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z-score </a:t>
                      </a: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تا </a:t>
                      </a:r>
                      <a:r>
                        <a:rPr lang="ar-SA" sz="1100" b="1" dirty="0" smtClean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24D38"/>
                          </a:solidFill>
                          <a:effectLst/>
                          <a:uLnTx/>
                          <a:uFillTx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24D38"/>
                          </a:solidFill>
                          <a:effectLst/>
                          <a:uLnTx/>
                          <a:uFillTx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 z-score</a:t>
                      </a: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24D38"/>
                          </a:solidFill>
                          <a:effectLst/>
                          <a:uLnTx/>
                          <a:uFillTx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24D38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احتمال خطر اضاف</a:t>
                      </a:r>
                      <a:r>
                        <a:rPr lang="ar-SA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ه </a:t>
                      </a: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وزن</a:t>
                      </a:r>
                      <a:r>
                        <a:rPr lang="ar-SA" sz="11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بررسی وضعیت تغذیه ای کودک و خانواده، معاینه فیزیکی و توصیه های تغذیه ای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پیگیری بر اساس جدول پیگیری وزن برای سن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116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مساوی</a:t>
                      </a:r>
                      <a:r>
                        <a:rPr lang="en-US" sz="1100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-2 z-score </a:t>
                      </a: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تا مساوي 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24D3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24D38"/>
                          </a:solidFill>
                          <a:effectLst/>
                          <a:uLnTx/>
                          <a:uFillTx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z-score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24D38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IDLotus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ارزیابی کودک طبق </a:t>
                      </a:r>
                      <a:r>
                        <a:rPr lang="fa-IR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بوکلت</a:t>
                      </a: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انجام شود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4202" marR="64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91685" cy="18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72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34413" y="1559735"/>
            <a:ext cx="5697180" cy="4557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723614" y="596635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cap="all" dirty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ارزیابی دور سر برای 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570" y="296215"/>
            <a:ext cx="8448402" cy="5889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383" y="3143278"/>
            <a:ext cx="219475" cy="97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17" y="1126425"/>
            <a:ext cx="219475" cy="975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8448541" y="1126426"/>
            <a:ext cx="38636" cy="16038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7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17198"/>
            <a:ext cx="9601200" cy="914400"/>
          </a:xfrm>
        </p:spPr>
        <p:txBody>
          <a:bodyPr/>
          <a:lstStyle/>
          <a:p>
            <a:pPr lvl="0"/>
            <a:r>
              <a:rPr lang="fa-IR" sz="2400" b="1" dirty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ارزیابی </a:t>
            </a:r>
            <a:r>
              <a:rPr lang="fa-IR" sz="2400" b="1" dirty="0" smtClean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دور سر </a:t>
            </a:r>
            <a:r>
              <a:rPr lang="fa-IR" sz="2400" b="1" dirty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برای </a:t>
            </a:r>
            <a:r>
              <a:rPr lang="fa-IR" sz="2400" b="1" dirty="0" smtClean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سن غیر </a:t>
            </a:r>
            <a:r>
              <a:rPr lang="fa-IR" sz="2400" b="1" dirty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پزشک </a:t>
            </a:r>
            <a:endParaRPr lang="en-US" sz="2400" b="1" dirty="0">
              <a:solidFill>
                <a:srgbClr val="72C23C">
                  <a:lumMod val="75000"/>
                </a:srgbClr>
              </a:solidFill>
              <a:cs typeface="B Nazanin" panose="00000400000000000000" pitchFamily="2" charset="-78"/>
            </a:endParaRPr>
          </a:p>
          <a:p>
            <a:pPr lvl="0"/>
            <a:endParaRPr lang="en-US" dirty="0">
              <a:solidFill>
                <a:srgbClr val="624D38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41457"/>
              </p:ext>
            </p:extLst>
          </p:nvPr>
        </p:nvGraphicFramePr>
        <p:xfrm>
          <a:off x="721217" y="1481070"/>
          <a:ext cx="11075831" cy="4906851"/>
        </p:xfrm>
        <a:graphic>
          <a:graphicData uri="http://schemas.openxmlformats.org/drawingml/2006/table">
            <a:tbl>
              <a:tblPr/>
              <a:tblGrid>
                <a:gridCol w="5602005"/>
                <a:gridCol w="2080193"/>
                <a:gridCol w="3393633"/>
              </a:tblGrid>
              <a:tr h="26247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توصيه ها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طبقه بندي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منحني دور سر براي سن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6184">
                <a:tc>
                  <a:txBody>
                    <a:bodyPr/>
                    <a:lstStyle/>
                    <a:p>
                      <a:pPr marL="342900" marR="2286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"/>
                        <a:tabLst>
                          <a:tab pos="2637155" algn="ctr"/>
                          <a:tab pos="5274310" algn="r"/>
                          <a:tab pos="201295" algn="l"/>
                          <a:tab pos="2637155" algn="ctr"/>
                          <a:tab pos="5274310" algn="r"/>
                        </a:tabLst>
                      </a:pPr>
                      <a:r>
                        <a:rPr lang="fa-I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ارجاع به </a:t>
                      </a: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پزشک </a:t>
                      </a:r>
                      <a:r>
                        <a:rPr lang="fa-IR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مركز</a:t>
                      </a:r>
                      <a:r>
                        <a:rPr lang="fa-I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خدمات جامع سلامت 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marR="2286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"/>
                        <a:tabLst>
                          <a:tab pos="2637155" algn="ctr"/>
                          <a:tab pos="5274310" algn="r"/>
                          <a:tab pos="201295" algn="l"/>
                          <a:tab pos="2637155" algn="ctr"/>
                          <a:tab pos="5274310" algn="r"/>
                        </a:tabLst>
                      </a:pPr>
                      <a:r>
                        <a:rPr lang="ar-S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24 ساعت بعد پيگيري شود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11125" algn="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01295" algn="l"/>
                        </a:tabLst>
                      </a:pPr>
                      <a:r>
                        <a:rPr lang="ar-SA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دور سر كوچك (ميكروسفالي)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637155" algn="ctr"/>
                          <a:tab pos="5274310" algn="r"/>
                          <a:tab pos="174625" algn="l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fa-IR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پايين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z- score </a:t>
                      </a:r>
                      <a:r>
                        <a:rPr lang="fa-I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–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228600" algn="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74625" algn="l"/>
                          <a:tab pos="2637155" algn="ctr"/>
                          <a:tab pos="5274310" algn="r"/>
                        </a:tabLst>
                      </a:pPr>
                      <a:r>
                        <a:rPr lang="fa-I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901352">
                <a:tc>
                  <a:txBody>
                    <a:bodyPr/>
                    <a:lstStyle/>
                    <a:p>
                      <a:pPr marL="342900" marR="2286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"/>
                        <a:tabLst>
                          <a:tab pos="2637155" algn="ctr"/>
                          <a:tab pos="5274310" algn="r"/>
                          <a:tab pos="201295" algn="l"/>
                          <a:tab pos="2637155" algn="ctr"/>
                          <a:tab pos="5274310" algn="r"/>
                        </a:tabLst>
                      </a:pPr>
                      <a:r>
                        <a:rPr lang="fa-I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ارجاع به م</a:t>
                      </a: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پزشک </a:t>
                      </a:r>
                      <a:r>
                        <a:rPr lang="fa-IR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ركز</a:t>
                      </a:r>
                      <a:r>
                        <a:rPr lang="fa-I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خدمات جامع سلامت 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marR="2286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"/>
                        <a:tabLst>
                          <a:tab pos="2637155" algn="ctr"/>
                          <a:tab pos="5274310" algn="r"/>
                          <a:tab pos="201295" algn="l"/>
                          <a:tab pos="2637155" algn="ctr"/>
                          <a:tab pos="5274310" algn="r"/>
                        </a:tabLst>
                      </a:pPr>
                      <a:r>
                        <a:rPr lang="ar-S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24 ساعت بعد پيگيري شود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11125" marR="228600" algn="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01295" algn="l"/>
                          <a:tab pos="2637155" algn="ctr"/>
                          <a:tab pos="5274310" algn="r"/>
                        </a:tabLst>
                      </a:pPr>
                      <a:r>
                        <a:rPr lang="fa-I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دور سر بزرگ (ماكروسفالي)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637155" algn="ctr"/>
                          <a:tab pos="5274310" algn="r"/>
                          <a:tab pos="174625" algn="l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fa-I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بالای 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3z- score</a:t>
                      </a:r>
                      <a:r>
                        <a:rPr lang="fa-I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676932">
                <a:tc>
                  <a:txBody>
                    <a:bodyPr/>
                    <a:lstStyle/>
                    <a:p>
                      <a:pPr marL="342900" marR="12065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"/>
                        <a:tabLst>
                          <a:tab pos="201295" algn="l"/>
                        </a:tabLs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پيگيري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marR="12065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"/>
                        <a:tabLst>
                          <a:tab pos="201295" algn="l"/>
                          <a:tab pos="457200" algn="l"/>
                        </a:tabLs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زير6ماه:  2 هفته بعد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marR="12065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"/>
                        <a:tabLst>
                          <a:tab pos="201295" algn="l"/>
                          <a:tab pos="457200" algn="l"/>
                        </a:tabLs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بالاي6 ماه:  يك ماه بعد</a:t>
                      </a:r>
                      <a:r>
                        <a:rPr lang="fa-IR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11125" marR="12065" algn="r" rtl="1"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نیازمند بررسی بیشتر از نظر دور سر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637155" algn="ctr"/>
                          <a:tab pos="5274310" algn="r"/>
                          <a:tab pos="93980" algn="l"/>
                          <a:tab pos="2637155" algn="ctr"/>
                          <a:tab pos="5274310" algn="r"/>
                        </a:tabLst>
                      </a:pPr>
                      <a:r>
                        <a:rPr lang="ar-SA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-3 z- score  </a:t>
                      </a:r>
                      <a:r>
                        <a:rPr lang="fa-IR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مساوي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+3 z- score  </a:t>
                      </a:r>
                      <a:r>
                        <a:rPr lang="en-US" sz="1400" b="0"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637155" algn="ctr"/>
                          <a:tab pos="5274310" algn="r"/>
                          <a:tab pos="93980" algn="l"/>
                          <a:tab pos="2637155" algn="ctr"/>
                          <a:tab pos="5274310" algn="r"/>
                        </a:tabLst>
                      </a:pPr>
                      <a:r>
                        <a:rPr lang="fa-IR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افزايش دور سر،  نامعلوم یا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637155" algn="ctr"/>
                          <a:tab pos="5274310" algn="r"/>
                          <a:tab pos="93980" algn="l"/>
                          <a:tab pos="2637155" algn="ctr"/>
                          <a:tab pos="5274310" algn="r"/>
                        </a:tabLst>
                      </a:pPr>
                      <a:r>
                        <a:rPr lang="fa-IR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افزایش دور سر متوقف شده یا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637155" algn="ctr"/>
                          <a:tab pos="5274310" algn="r"/>
                          <a:tab pos="93980" algn="l"/>
                          <a:tab pos="2637155" algn="ctr"/>
                          <a:tab pos="5274310" algn="r"/>
                        </a:tabLst>
                      </a:pPr>
                      <a:r>
                        <a:rPr lang="fa-IR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افزایش دور سر غير موازی بامنحني ميانگين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49906">
                <a:tc>
                  <a:txBody>
                    <a:bodyPr/>
                    <a:lstStyle/>
                    <a:p>
                      <a:pPr marL="111125" marR="12065" algn="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ارزیابی کودک را طبق صفحات بعدی ادامه دهید</a:t>
                      </a: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دورسر طبيعي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637155" algn="ctr"/>
                          <a:tab pos="5274310" algn="r"/>
                          <a:tab pos="93980" algn="l"/>
                          <a:tab pos="2637155" algn="ctr"/>
                          <a:tab pos="5274310" algn="r"/>
                        </a:tabLst>
                      </a:pPr>
                      <a:r>
                        <a:rPr lang="fa-IR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-3 z- score  </a:t>
                      </a:r>
                      <a:r>
                        <a:rPr lang="fa-IR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</a:t>
                      </a:r>
                      <a:r>
                        <a:rPr lang="fa-IR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fa-IR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+3 z- score </a:t>
                      </a:r>
                      <a:r>
                        <a:rPr lang="ar-S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و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637155" algn="ctr"/>
                          <a:tab pos="5274310" algn="r"/>
                          <a:tab pos="93980" algn="l"/>
                          <a:tab pos="2637155" algn="ctr"/>
                          <a:tab pos="5274310" algn="r"/>
                        </a:tabLst>
                      </a:pPr>
                      <a:r>
                        <a:rPr lang="ar-SA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موازی با منحني ميانگين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87630" algn="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74625" algn="l"/>
                        </a:tabLst>
                      </a:pPr>
                      <a:r>
                        <a:rPr lang="fa-IR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102" y="-386686"/>
            <a:ext cx="2329788" cy="3337556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 bwMode="auto">
          <a:xfrm>
            <a:off x="2032094" y="1246088"/>
            <a:ext cx="144016" cy="72008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2149933" y="456140"/>
            <a:ext cx="144016" cy="72008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5856" y="104319"/>
            <a:ext cx="9601200" cy="629777"/>
          </a:xfrm>
        </p:spPr>
        <p:txBody>
          <a:bodyPr/>
          <a:lstStyle/>
          <a:p>
            <a:pPr lvl="0"/>
            <a:r>
              <a:rPr lang="fa-IR" sz="2400" b="1" dirty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ارزیابی دور سر برای سن </a:t>
            </a:r>
            <a:r>
              <a:rPr lang="fa-IR" sz="2400" b="1" dirty="0" smtClean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پزشک </a:t>
            </a:r>
            <a:endParaRPr lang="en-US" sz="2400" b="1" dirty="0">
              <a:solidFill>
                <a:srgbClr val="72C23C">
                  <a:lumMod val="75000"/>
                </a:srgbClr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36147"/>
              </p:ext>
            </p:extLst>
          </p:nvPr>
        </p:nvGraphicFramePr>
        <p:xfrm>
          <a:off x="296214" y="913371"/>
          <a:ext cx="11590986" cy="5674622"/>
        </p:xfrm>
        <a:graphic>
          <a:graphicData uri="http://schemas.openxmlformats.org/drawingml/2006/table">
            <a:tbl>
              <a:tblPr rtl="1" firstRow="1" firstCol="1" bandRow="1"/>
              <a:tblGrid>
                <a:gridCol w="3039407"/>
                <a:gridCol w="1515122"/>
                <a:gridCol w="7036457"/>
              </a:tblGrid>
              <a:tr h="20246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	</a:t>
                      </a:r>
                      <a:r>
                        <a:rPr lang="ar-SA" sz="1400" b="1" dirty="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دور سر براي سن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طبقه‌بندي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اقدام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86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پايين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-3 z- score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دور سر كوچك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ميكروسفالي</a:t>
                      </a: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ارزيابي قد و وزن و تكامل كودك: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اگر دور سر كودك با قد و وزنش هم‌خواني دارد و تكامل وي طبيعي است بر اساس توالي مراقبت‌هاي برنامه‌ي كودك سالم پيگيري شود. (زیر6  ماه 2 هفته بعد، بالای 6 ماه یکماه بعد)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اگر تكامل كودك غير طبيعي است به متخصص کودکان ارجاع دهید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اگر دور سر كودك با قد و وزنش هم‌خواني ندارد و تكامل وي طبيعي است، دور سر پدر و مادر و افراد درجه‌ي اول خانواده را ارزيابي كنيد: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اگر دور سر پدر و مادر كوچك است، كودك بر اساس توالي مراقبت‌هاي برنامه‌ي كودك سالم پيگيري شود. (زیر6  ماه 2 هفته بعد، بالای 6 ماه یکماه بعد)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اگر دور سر پدر و مادر كوچك نيست به متخصص كودكان  ارجاع داده شود.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218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بالاي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z- score </a:t>
                      </a: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دور سر بزرگ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ماكروسفالي</a:t>
                      </a: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ارزيابي قد و وزن و تكامل كودك: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اگر دور سر كودك با قد و وزنش هم‌خواني دارد و تكامل وي طبيعي است بر اساس توالي مراقبت‌هاي برنامه‌ي كودك سالم پيگيري شود. (زیر6  ماه 2 هفته بعد، بالای 6 ماه یکماه بعد)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اگر تكامل كودك غير طبيعي است بررسي گردد.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اگر دور سر كودك با قد و وزنش هم‌خواني ندارد و تكامل وي طبيعي است، دور سر پدر و مادر و افراد درجه‌ي اول خانواده را ارزيابي كنيد: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اگر دور سر پدر و مادر بزرگ است، كودك بر اساس توالي مراقبت‌هاي برنامه‌ي كودك سالم پيگيري شود. (زیر6  ماه 2 هفته بعد، بالای 6 ماه یکماه بعد)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اگر دور سر پدر و مادر بزرگ نيست به متخصص ارجاع داده شود.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0986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-3 z- score</a:t>
                      </a: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تا مساوي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z- score </a:t>
                      </a: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 و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افزايش دور سر نامعلوم یا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افزایش دور سر متوقف شده یا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غير صعودی با منحنی میانه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نیازمند بررسی بیشتر از نظر دور سر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پي‌گيري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زير 6 ماه:  2 هفته بعد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Courier New" panose="02070409020205090404" pitchFamily="49" charset="0"/>
                        <a:buChar char="o"/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بالاي 6 ماه:  1 ماه بعد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493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-3 z- score</a:t>
                      </a: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تا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z- score </a:t>
                      </a: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 و موازي با منحنی میانه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00"/>
                          </a:solidFill>
                          <a:effectLst/>
                          <a:latin typeface="BYagut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دور سر طبيعي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ارزیابی کودک طبق </a:t>
                      </a:r>
                      <a:r>
                        <a:rPr lang="fa-IR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بوکلت</a:t>
                      </a: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انجام شود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59955" marR="5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7589" cy="13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5248" y="261254"/>
            <a:ext cx="9601200" cy="627388"/>
          </a:xfrm>
        </p:spPr>
        <p:txBody>
          <a:bodyPr/>
          <a:lstStyle/>
          <a:p>
            <a:r>
              <a:rPr lang="fa-IR" sz="3600" b="1" kern="0" cap="none" dirty="0">
                <a:solidFill>
                  <a:srgbClr val="00B050"/>
                </a:solidFill>
                <a:latin typeface="Garamond"/>
                <a:ea typeface="+mj-ea"/>
                <a:cs typeface="B Nazanin" pitchFamily="2" charset="-78"/>
              </a:rPr>
              <a:t>تفسیر شاخص های رشد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186646"/>
              </p:ext>
            </p:extLst>
          </p:nvPr>
        </p:nvGraphicFramePr>
        <p:xfrm>
          <a:off x="476517" y="1149897"/>
          <a:ext cx="11204621" cy="5591347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446537"/>
                <a:gridCol w="1929325"/>
                <a:gridCol w="2274379"/>
                <a:gridCol w="2047844"/>
                <a:gridCol w="3506536"/>
              </a:tblGrid>
              <a:tr h="812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cs typeface="B Nazanin" panose="00000400000000000000" pitchFamily="2" charset="-78"/>
                        </a:rPr>
                        <a:t>z-score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rgbClr val="00B050"/>
                          </a:solidFill>
                          <a:effectLst/>
                          <a:cs typeface="B Nazanin" panose="00000400000000000000" pitchFamily="2" charset="-78"/>
                        </a:rPr>
                        <a:t>قد برای سن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rgbClr val="00B050"/>
                          </a:solidFill>
                          <a:effectLst/>
                          <a:cs typeface="B Nazanin" panose="00000400000000000000" pitchFamily="2" charset="-78"/>
                        </a:rPr>
                        <a:t>وزن برای سن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rgbClr val="00B050"/>
                          </a:solidFill>
                          <a:effectLst/>
                          <a:cs typeface="B Nazanin" panose="00000400000000000000" pitchFamily="2" charset="-78"/>
                        </a:rPr>
                        <a:t>وزن برای قد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rgbClr val="00B050"/>
                          </a:solidFill>
                          <a:effectLst/>
                          <a:cs typeface="B Nazanin" panose="00000400000000000000" pitchFamily="2" charset="-78"/>
                        </a:rPr>
                        <a:t>نمایه ی</a:t>
                      </a:r>
                      <a:r>
                        <a:rPr lang="ar-SA" sz="1600" dirty="0" smtClean="0">
                          <a:solidFill>
                            <a:srgbClr val="00B050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dirty="0">
                          <a:solidFill>
                            <a:srgbClr val="00B050"/>
                          </a:solidFill>
                          <a:effectLst/>
                          <a:cs typeface="B Nazanin" panose="00000400000000000000" pitchFamily="2" charset="-78"/>
                        </a:rPr>
                        <a:t>توده ی بدن برای سن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</a:tr>
              <a:tr h="680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بالای 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چاق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(Obese)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چاق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(Obese)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</a:tr>
              <a:tr h="680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بالای 2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اضافه وزن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(Overweight)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اضافه وزن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(Overweight)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</a:tr>
              <a:tr h="712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بالای 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خطر احتمالی </a:t>
                      </a:r>
                      <a:endParaRPr lang="en-US" sz="1400" dirty="0" smtClean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اضافه وزن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خطر احتمالی </a:t>
                      </a:r>
                      <a:endParaRPr lang="en-US" sz="1400" dirty="0" smtClean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اضافه وزن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</a:tr>
              <a:tr h="402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میانگین (0)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</a:tr>
              <a:tr h="375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پایین 1-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طبیعی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</a:tr>
              <a:tr h="82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پایین 2-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کوتاه قد </a:t>
                      </a:r>
                      <a:endParaRPr lang="en-US" sz="1400" dirty="0" smtClean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(Stunted)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کم وزن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(Underweight)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لاغر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(Wasted) 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cs typeface="B Nazanin" panose="00000400000000000000" pitchFamily="2" charset="-78"/>
                        </a:rPr>
                        <a:t>لاغر</a:t>
                      </a:r>
                      <a:endParaRPr kumimoji="0" lang="en-US" sz="14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(Wasted) 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</a:tr>
              <a:tr h="1097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پایین 3-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خیلی کوتاه </a:t>
                      </a:r>
                      <a:r>
                        <a:rPr lang="ar-SA" sz="1400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قد</a:t>
                      </a:r>
                      <a:endParaRPr lang="en-US" sz="1400" dirty="0" smtClean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(Severely stunted)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خیلی کم وزن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(Severely underweight)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خیلی لاغر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(Severely wasted)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خیلی لاغر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cs typeface="B Nazanin" panose="00000400000000000000" pitchFamily="2" charset="-78"/>
                        </a:rPr>
                        <a:t>(Severely wasted)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6161" marR="661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2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B Nazanin" pitchFamily="2" charset="-78"/>
              </a:rPr>
            </a:br>
            <a: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B Nazanin" pitchFamily="2" charset="-78"/>
              </a:rPr>
              <a:t>اهمیت </a:t>
            </a:r>
            <a:r>
              <a:rPr lang="fa-IR" sz="2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B Nazanin" pitchFamily="2" charset="-78"/>
              </a:rPr>
              <a:t>انجام صحیح </a:t>
            </a:r>
            <a: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B Nazanin" pitchFamily="2" charset="-78"/>
              </a:rPr>
              <a:t>تن سنجی</a:t>
            </a:r>
            <a:b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B Nazanin" pitchFamily="2" charset="-78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342900" lvl="0" indent="-342900" algn="just" rtl="1">
              <a:lnSpc>
                <a:spcPct val="150000"/>
              </a:lnSpc>
              <a:spcBef>
                <a:spcPct val="20000"/>
              </a:spcBef>
              <a:buSzTx/>
            </a:pPr>
            <a:r>
              <a:rPr lang="fa-IR" sz="28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در صورت وقوع خطا در </a:t>
            </a:r>
            <a:r>
              <a:rPr lang="fa-IR" sz="2800" dirty="0" err="1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اندازه‌گیری</a:t>
            </a:r>
            <a:r>
              <a:rPr lang="fa-IR" sz="2800" dirty="0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‌: </a:t>
            </a:r>
            <a:endParaRPr lang="fa-IR" sz="2800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marL="742950" lvl="1" indent="-285750" algn="just" rtl="1">
              <a:lnSpc>
                <a:spcPct val="150000"/>
              </a:lnSpc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fa-IR" sz="28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تخمین نادرست وضعیت تغذیه جامعه</a:t>
            </a:r>
          </a:p>
          <a:p>
            <a:pPr marL="742950" lvl="1" indent="-285750" algn="just" rtl="1">
              <a:lnSpc>
                <a:spcPct val="150000"/>
              </a:lnSpc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fa-IR" sz="28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برآورد غلط شیوع سوء تغذیه در جامعه</a:t>
            </a:r>
            <a:endParaRPr lang="en-US" sz="2800" dirty="0">
              <a:solidFill>
                <a:srgbClr val="FF0000"/>
              </a:solidFill>
              <a:latin typeface="Calibri"/>
              <a:cs typeface="B Nazanin" pitchFamily="2" charset="-78"/>
            </a:endParaRPr>
          </a:p>
          <a:p>
            <a:pPr marL="742950" lvl="1" indent="-285750" algn="just" rtl="1">
              <a:lnSpc>
                <a:spcPct val="150000"/>
              </a:lnSpc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fa-IR" sz="28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عدم </a:t>
            </a:r>
            <a:r>
              <a:rPr lang="fa-IR" sz="2800" dirty="0" err="1">
                <a:solidFill>
                  <a:prstClr val="black"/>
                </a:solidFill>
                <a:latin typeface="Calibri"/>
                <a:cs typeface="B Nazanin" pitchFamily="2" charset="-78"/>
              </a:rPr>
              <a:t>شناسايي</a:t>
            </a:r>
            <a:r>
              <a:rPr lang="fa-IR" sz="28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 کودکان دچار سوء تغذیه</a:t>
            </a:r>
          </a:p>
          <a:p>
            <a:pPr marL="742950" lvl="1" indent="-285750" algn="just" rtl="1">
              <a:lnSpc>
                <a:spcPct val="150000"/>
              </a:lnSpc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fa-IR" sz="28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اختلال در مداخلات لازم  </a:t>
            </a:r>
            <a:r>
              <a:rPr lang="fa-IR" sz="2800" dirty="0" err="1">
                <a:solidFill>
                  <a:prstClr val="black"/>
                </a:solidFill>
                <a:latin typeface="Calibri"/>
                <a:cs typeface="B Nazanin" pitchFamily="2" charset="-78"/>
              </a:rPr>
              <a:t>تغذیه‌ای</a:t>
            </a:r>
            <a:r>
              <a:rPr lang="fa-IR" sz="28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 </a:t>
            </a:r>
          </a:p>
          <a:p>
            <a:pPr marL="742950" lvl="1" indent="-285750" algn="just" rtl="1">
              <a:lnSpc>
                <a:spcPct val="150000"/>
              </a:lnSpc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fa-IR" sz="28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برنامه ریزی های غلط</a:t>
            </a:r>
          </a:p>
          <a:p>
            <a:pPr marL="742950" lvl="1" indent="-285750" algn="just" rtl="1">
              <a:lnSpc>
                <a:spcPct val="150000"/>
              </a:lnSpc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fa-IR" sz="2800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هدر رفت هزینه های مالی، نیروی انسانی و </a:t>
            </a:r>
            <a:r>
              <a:rPr lang="fa-IR" sz="2800" dirty="0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زمان</a:t>
            </a:r>
            <a:endParaRPr lang="fa-IR" sz="2800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50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180304"/>
            <a:ext cx="11809927" cy="82424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algn="ctr" rtl="1">
              <a:spcBef>
                <a:spcPts val="0"/>
              </a:spcBef>
            </a:pPr>
            <a:r>
              <a:rPr lang="fa-IR" sz="2800" dirty="0" smtClean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  <a:t/>
            </a:r>
            <a:br>
              <a:rPr lang="fa-IR" sz="2800" dirty="0" smtClean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  <a:t/>
            </a:r>
            <a:br>
              <a:rPr lang="fa-IR" sz="2800" dirty="0" smtClean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  <a:t/>
            </a:r>
            <a:br>
              <a:rPr lang="fa-IR" sz="2800" dirty="0" smtClean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</a:br>
            <a:r>
              <a:rPr lang="fa-IR" sz="2800" dirty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  <a:t/>
            </a:r>
            <a:br>
              <a:rPr lang="fa-IR" sz="2800" dirty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  <a:t/>
            </a:r>
            <a:br>
              <a:rPr lang="fa-IR" sz="2800" dirty="0" smtClean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</a:br>
            <a:r>
              <a:rPr lang="fa-IR" sz="2800" dirty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  <a:t/>
            </a:r>
            <a:br>
              <a:rPr lang="fa-IR" sz="2800" dirty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  <a:t>تعامل </a:t>
            </a:r>
            <a:r>
              <a:rPr lang="fa-IR" sz="2800" dirty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  <a:t>کارشناسان تغذیه و کودکان در برنامه کودک </a:t>
            </a:r>
            <a:r>
              <a:rPr lang="fa-IR" sz="2800" dirty="0" smtClean="0">
                <a:solidFill>
                  <a:prstClr val="black"/>
                </a:solidFill>
                <a:latin typeface="Calibri Light" panose="020F0302020204030204"/>
                <a:ea typeface="+mn-ea"/>
                <a:cs typeface="B Nazanin" panose="00000400000000000000" pitchFamily="2" charset="-78"/>
              </a:rPr>
              <a:t>سالم </a:t>
            </a:r>
            <a:r>
              <a:rPr lang="en-US" sz="2800" cap="all" dirty="0">
                <a:solidFill>
                  <a:srgbClr val="624D38"/>
                </a:solidFill>
                <a:ea typeface="+mn-ea"/>
                <a:cs typeface="B Nazanin" panose="00000400000000000000" pitchFamily="2" charset="-78"/>
              </a:rPr>
              <a:t/>
            </a:r>
            <a:br>
              <a:rPr lang="en-US" sz="2800" cap="all" dirty="0">
                <a:solidFill>
                  <a:srgbClr val="624D38"/>
                </a:solidFill>
                <a:ea typeface="+mn-ea"/>
                <a:cs typeface="B Nazanin" panose="00000400000000000000" pitchFamily="2" charset="-78"/>
              </a:rPr>
            </a:b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004551"/>
            <a:ext cx="11809927" cy="566670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28600" lvl="0" algn="r" rtl="1">
              <a:spcBef>
                <a:spcPts val="1000"/>
              </a:spcBef>
              <a:buSzTx/>
            </a:pPr>
            <a:r>
              <a:rPr lang="fa-IR" sz="2600" dirty="0" smtClean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آموزش کارکنان بهداشتی </a:t>
            </a:r>
          </a:p>
          <a:p>
            <a:pPr marL="228600" algn="r" rtl="1">
              <a:spcBef>
                <a:spcPts val="1000"/>
              </a:spcBef>
              <a:buSzTx/>
            </a:pPr>
            <a:r>
              <a:rPr lang="fa-IR" sz="2600" dirty="0" smtClean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آموزش والدین (اجرای </a:t>
            </a: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کارگاه های تغذیه تکمیلی عملی با تاکید بر تغذیه </a:t>
            </a:r>
            <a:r>
              <a:rPr lang="fa-IR" sz="2600" dirty="0" smtClean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بومی) </a:t>
            </a:r>
            <a:endParaRPr lang="fa-IR" sz="2600" dirty="0">
              <a:solidFill>
                <a:prstClr val="black"/>
              </a:solidFill>
              <a:latin typeface="Calibri" panose="020F0502020204030204"/>
              <a:cs typeface="B Nazanin" panose="00000400000000000000" pitchFamily="2" charset="-78"/>
            </a:endParaRPr>
          </a:p>
          <a:p>
            <a:pPr marL="228600" algn="r" rtl="1">
              <a:spcBef>
                <a:spcPts val="1000"/>
              </a:spcBef>
              <a:buSzTx/>
            </a:pPr>
            <a:r>
              <a:rPr lang="fa-IR" sz="2600" dirty="0" smtClean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شناسایی درست کودکان با مشکلات تغذیه ای و علل آن  </a:t>
            </a:r>
          </a:p>
          <a:p>
            <a:pPr marL="228600" lvl="0" algn="r" rtl="1">
              <a:spcBef>
                <a:spcPts val="1000"/>
              </a:spcBef>
              <a:buSzTx/>
            </a:pPr>
            <a:r>
              <a:rPr lang="fa-IR" sz="2600" dirty="0" smtClean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پایش کارکنان بهداشتی  (روش </a:t>
            </a: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صحیح اندازه </a:t>
            </a:r>
            <a:r>
              <a:rPr lang="fa-IR" sz="2600" dirty="0" smtClean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گیری، دانش </a:t>
            </a: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تغذیه </a:t>
            </a:r>
            <a:r>
              <a:rPr lang="fa-IR" sz="2600" dirty="0" smtClean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ای) </a:t>
            </a:r>
            <a:endParaRPr lang="fa-IR" sz="2600" dirty="0">
              <a:solidFill>
                <a:prstClr val="black"/>
              </a:solidFill>
              <a:latin typeface="Calibri" panose="020F0502020204030204"/>
              <a:cs typeface="B Nazanin" panose="00000400000000000000" pitchFamily="2" charset="-78"/>
            </a:endParaRPr>
          </a:p>
          <a:p>
            <a:pPr marL="228600" lvl="0" algn="r" rtl="1">
              <a:spcBef>
                <a:spcPts val="1000"/>
              </a:spcBef>
              <a:buSzTx/>
            </a:pPr>
            <a:r>
              <a:rPr lang="fa-IR" sz="2600" dirty="0" smtClean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تعیین </a:t>
            </a: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نقاط قوت و ضعف برنامه </a:t>
            </a:r>
          </a:p>
          <a:p>
            <a:pPr marL="228600" lvl="0" algn="r" rtl="1">
              <a:spcBef>
                <a:spcPts val="1000"/>
              </a:spcBef>
              <a:buSzTx/>
            </a:pP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اطلاع صحیح از شاخص های تن سنجی </a:t>
            </a:r>
          </a:p>
          <a:p>
            <a:pPr marL="228600" lvl="0" algn="r" rtl="1">
              <a:spcBef>
                <a:spcPts val="1000"/>
              </a:spcBef>
              <a:buSzTx/>
            </a:pPr>
            <a:r>
              <a:rPr lang="fa-IR" sz="2600" dirty="0" smtClean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مداخلات لازم برای کاهش سوء تغذیه در دانشگاه </a:t>
            </a:r>
          </a:p>
          <a:p>
            <a:pPr marL="228600" lvl="0" algn="r" rtl="1">
              <a:spcBef>
                <a:spcPts val="1000"/>
              </a:spcBef>
              <a:buSzTx/>
            </a:pPr>
            <a:r>
              <a:rPr lang="fa-IR" sz="2600" dirty="0" smtClean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حمایت </a:t>
            </a: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غذایی از کودکان مبتلا به سوء تغذیه در </a:t>
            </a:r>
            <a:r>
              <a:rPr lang="fa-IR" sz="2600" dirty="0" err="1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خانوارهای</a:t>
            </a: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 فقیر </a:t>
            </a:r>
          </a:p>
          <a:p>
            <a:pPr marL="228600" lvl="0" algn="r" rtl="1">
              <a:spcBef>
                <a:spcPts val="1000"/>
              </a:spcBef>
              <a:buSzTx/>
            </a:pP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کمک به خانواده برای انتخاب تغذیه مناسب بر اساس وضعیت  اقتصادی خانوار </a:t>
            </a:r>
          </a:p>
          <a:p>
            <a:pPr marL="228600" lvl="0" algn="r" rtl="1">
              <a:spcBef>
                <a:spcPts val="1000"/>
              </a:spcBef>
              <a:buSzTx/>
            </a:pP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برنامه ریزی جهت بهبود وضع تغذیه کودکان بر اساس نتایج بررسی های کشوری (</a:t>
            </a:r>
            <a:r>
              <a:rPr lang="fa-IR" sz="2600" dirty="0" err="1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پورا</a:t>
            </a: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 و ...) و داده های روتین </a:t>
            </a:r>
          </a:p>
          <a:p>
            <a:pPr marL="228600" lvl="0" algn="r" rtl="1">
              <a:spcBef>
                <a:spcPts val="1000"/>
              </a:spcBef>
              <a:buSzTx/>
            </a:pP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حضور کارشناس </a:t>
            </a:r>
            <a:r>
              <a:rPr lang="fa-IR" sz="2600" dirty="0" err="1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مسول</a:t>
            </a:r>
            <a:r>
              <a:rPr lang="fa-IR" sz="26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 تغذیه در کمیته سلامت کودکان دانشگاه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144948"/>
            <a:ext cx="9182636" cy="6492411"/>
          </a:xfrm>
        </p:spPr>
      </p:pic>
    </p:spTree>
    <p:extLst>
      <p:ext uri="{BB962C8B-B14F-4D97-AF65-F5344CB8AC3E}">
        <p14:creationId xmlns:p14="http://schemas.microsoft.com/office/powerpoint/2010/main" val="32805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116323"/>
            <a:ext cx="8731875" cy="6173708"/>
          </a:xfrm>
        </p:spPr>
      </p:pic>
    </p:spTree>
    <p:extLst>
      <p:ext uri="{BB962C8B-B14F-4D97-AF65-F5344CB8AC3E}">
        <p14:creationId xmlns:p14="http://schemas.microsoft.com/office/powerpoint/2010/main" val="30171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 rot="787553">
            <a:off x="1688520" y="977509"/>
            <a:ext cx="3976793" cy="508805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250000"/>
              </a:lnSpc>
              <a:spcBef>
                <a:spcPts val="0"/>
              </a:spcBef>
              <a:buNone/>
            </a:pPr>
            <a:r>
              <a:rPr lang="fa-IR" sz="2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امید اینکه با اقدامات لازم </a:t>
            </a:r>
            <a:r>
              <a:rPr lang="fa-IR" sz="2200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براي</a:t>
            </a:r>
            <a:r>
              <a:rPr lang="fa-IR" sz="22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sz="2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ارتقاي</a:t>
            </a:r>
            <a:r>
              <a:rPr lang="fa-IR" sz="2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رشد و تکامل کودکان، </a:t>
            </a:r>
            <a:r>
              <a:rPr lang="fa-IR" sz="22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fa-IR" sz="2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آينده</a:t>
            </a:r>
            <a:r>
              <a:rPr lang="fa-IR" sz="2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fa-IR" sz="2200" i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algn="ctr">
              <a:lnSpc>
                <a:spcPct val="250000"/>
              </a:lnSpc>
              <a:spcBef>
                <a:spcPts val="0"/>
              </a:spcBef>
              <a:buNone/>
            </a:pPr>
            <a:r>
              <a:rPr lang="fa-IR" sz="22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جوانانی </a:t>
            </a:r>
            <a:r>
              <a:rPr lang="fa-IR" sz="2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نيرومند</a:t>
            </a:r>
            <a:r>
              <a:rPr lang="fa-IR" sz="2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fa-IR" sz="2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چابك</a:t>
            </a:r>
            <a:r>
              <a:rPr lang="fa-IR" sz="2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fa-IR" sz="2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كارآمد</a:t>
            </a:r>
            <a:r>
              <a:rPr lang="fa-IR" sz="2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fa-IR" sz="2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نيك</a:t>
            </a:r>
            <a:r>
              <a:rPr lang="fa-IR" sz="2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نفس، </a:t>
            </a:r>
            <a:r>
              <a:rPr lang="fa-IR" sz="2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خير</a:t>
            </a:r>
            <a:r>
              <a:rPr lang="fa-IR" sz="2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fa-IR" sz="2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حقيقت</a:t>
            </a:r>
            <a:r>
              <a:rPr lang="fa-IR" sz="2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طلب، باهوش، عاقل، مقدس و خوشبخت داشته </a:t>
            </a:r>
            <a:r>
              <a:rPr lang="fa-IR" sz="2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باشيم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andara"/>
              <a:cs typeface="B Nazanin" panose="00000400000000000000" pitchFamily="2" charset="-78"/>
            </a:endParaRPr>
          </a:p>
          <a:p>
            <a:pPr marL="342900" marR="0" lvl="0" indent="-342900" algn="ctr" defTabSz="91440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433" y="592428"/>
            <a:ext cx="5291670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34093"/>
            <a:ext cx="9601200" cy="914400"/>
          </a:xfrm>
        </p:spPr>
        <p:txBody>
          <a:bodyPr/>
          <a:lstStyle/>
          <a:p>
            <a:r>
              <a:rPr lang="ar-SA" sz="2800" b="1" dirty="0">
                <a:solidFill>
                  <a:srgbClr val="72C23C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ارزيابی وزن برای سن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92" y="1248493"/>
            <a:ext cx="1455312" cy="437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8" y="1247710"/>
            <a:ext cx="1727425" cy="455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53412" y="2279561"/>
            <a:ext cx="2383809" cy="18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08465" y="2279561"/>
            <a:ext cx="2487535" cy="229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3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737" y="368996"/>
            <a:ext cx="8190963" cy="5843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18" y="4384781"/>
            <a:ext cx="219475" cy="97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541" y="3921140"/>
            <a:ext cx="219475" cy="97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394" y="2388554"/>
            <a:ext cx="219475" cy="975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9465972" y="2150772"/>
            <a:ext cx="0" cy="1287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798" y="310381"/>
            <a:ext cx="10637947" cy="6812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rtl="1">
              <a:spcAft>
                <a:spcPts val="0"/>
              </a:spcAft>
              <a:tabLst>
                <a:tab pos="2637155" algn="ctr"/>
                <a:tab pos="5274310" algn="r"/>
                <a:tab pos="457200" algn="l"/>
              </a:tabLst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ارزيابی وزن برای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سن</a:t>
            </a:r>
            <a: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غیر پزشک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endParaRPr lang="fa-IR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68443"/>
              </p:ext>
            </p:extLst>
          </p:nvPr>
        </p:nvGraphicFramePr>
        <p:xfrm>
          <a:off x="1403798" y="1120460"/>
          <a:ext cx="10637948" cy="5563675"/>
        </p:xfrm>
        <a:graphic>
          <a:graphicData uri="http://schemas.openxmlformats.org/drawingml/2006/table">
            <a:tbl>
              <a:tblPr rtl="1" firstRow="1" firstCol="1" bandRow="1"/>
              <a:tblGrid>
                <a:gridCol w="2959429"/>
                <a:gridCol w="1620357"/>
                <a:gridCol w="6058162"/>
              </a:tblGrid>
              <a:tr h="45383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fa-IR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منحني</a:t>
                      </a: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وزن برای سن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طبقه </a:t>
                      </a:r>
                      <a:r>
                        <a:rPr lang="fa-IR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بندي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fa-IR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توصيه‌ها</a:t>
                      </a: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 اقدام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796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پايين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‌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-3 z- score </a:t>
                      </a:r>
                    </a:p>
                  </a:txBody>
                  <a:tcPr marL="86281" marR="86281" marT="43140" marB="431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كم‌وزني‌شديد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ارجاع به پزشک مرکز خدمات جامع سلامت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24 ساعت بعد پيگيري شود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777251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-3 z- score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كمتر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از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-2 z- score</a:t>
                      </a:r>
                    </a:p>
                  </a:txBody>
                  <a:tcPr marL="86281" marR="86281" marT="43140" marB="431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كم‌وزني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به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منحني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وزن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براي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قد مراجعه شود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مشاوره و ارائه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توصيه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های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تغذيه‌ای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پيگيري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برای ارزیابی اصلاح تغذیه کودک 5 روز بعد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پیگیری برای ارزیابی رشد کودک: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زير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2 ماه 10روز بعد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2 ماهه تا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يكسال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2هفته بعد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بالاي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يك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سال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يك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ماه بعد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صورتی که وزن کودک اضافه نشده باشد، در اولین پیگیری به پزشک مرکز خدمات جامع سلامت ارجاع دهید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171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بیشتر از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z- score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1+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احتمال اضافه وزن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منحني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وزن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براي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قد بررسی شود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9615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31877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مساوی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-2 z- score</a:t>
                      </a: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مساوي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1z- score</a:t>
                      </a: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 و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نامعلوم يا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متوقف شده يا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روند رشد نزولی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نیازمند بررسی بیشتر از نظر وزن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منحني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وزن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براي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قد بررسی شود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توصيه‌هاي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تغذيه‌اي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را ارائه دهید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پيگيري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برای ارزیابی اصلاح تغذیه کودک 5 روز بعد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پیگیری برای ارزیابی رشد کودک: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زير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2 ماه 10روز بعد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2 ماهه تا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يكسال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2هفته بعد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بالاي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يك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سال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يك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ماه بعد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صورتی که وزن کودک اضافه نشده باشد،  بعد از 2 مراقبت ارجاع شود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57008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31877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مساوی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-2 z- score</a:t>
                      </a: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مساوی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1z- score</a:t>
                      </a: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 و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به موازات 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میانه </a:t>
                      </a: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يا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صعودی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طبيعي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ارزیابی کودک را طبق صفحات بعدی ادامه دهید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86281" marR="86281" marT="43140" marB="431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347" y="-401884"/>
            <a:ext cx="2727004" cy="382817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 bwMode="auto">
          <a:xfrm>
            <a:off x="2701797" y="1924218"/>
            <a:ext cx="144016" cy="72008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3474528" y="1666641"/>
            <a:ext cx="144016" cy="72008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3402520" y="899280"/>
            <a:ext cx="144016" cy="72008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08" y="971288"/>
            <a:ext cx="76853" cy="6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5863" y="91440"/>
            <a:ext cx="9601200" cy="748674"/>
          </a:xfrm>
        </p:spPr>
        <p:txBody>
          <a:bodyPr/>
          <a:lstStyle/>
          <a:p>
            <a:pPr lvl="0" rtl="1">
              <a:tabLst>
                <a:tab pos="2637155" algn="ctr"/>
                <a:tab pos="5274310" algn="r"/>
                <a:tab pos="457200" algn="l"/>
              </a:tabLst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ارزيابی وزن برای سن</a:t>
            </a:r>
            <a:r>
              <a:rPr lang="fa-IR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پزشک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endParaRPr lang="fa-I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33206"/>
              </p:ext>
            </p:extLst>
          </p:nvPr>
        </p:nvGraphicFramePr>
        <p:xfrm>
          <a:off x="141669" y="533982"/>
          <a:ext cx="12017063" cy="5300720"/>
        </p:xfrm>
        <a:graphic>
          <a:graphicData uri="http://schemas.openxmlformats.org/drawingml/2006/table">
            <a:tbl>
              <a:tblPr rtl="1" firstRow="1" firstCol="1" bandRow="1"/>
              <a:tblGrid>
                <a:gridCol w="2443909"/>
                <a:gridCol w="1418407"/>
                <a:gridCol w="8154747"/>
              </a:tblGrid>
              <a:tr h="2549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منحني وزن برای سن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طبقه بندي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توصيه‌ها/ اقدام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752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پايين</a:t>
                      </a: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-3 z- score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كم‌وزني‌شديد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(Severely underweight)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صورت وجود هریک از وضعیت های زیر پس از اقدامات اوليه و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تثبيت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كودك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، به بیمارستان  ارجاع دهید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وزن براي قد زير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-3 z- score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(لاغري شديد)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ادم دوطرفه در پاها 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دور ميانه بازو (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MUAC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) كمتر از 115 ميلي‌متر 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وجود بيماري همراه *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fa-IR" sz="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ضمن</a:t>
                      </a:r>
                      <a:r>
                        <a:rPr lang="fa-I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اخذ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شرح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حال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معاينه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فيزيكي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كامل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تغذیه ای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كودك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را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ارزيابي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نموده و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آزمايش‌هاي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اوليه را درخواست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نماييد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628650" lvl="1" indent="-1714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69240" algn="l"/>
                        </a:tabLs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صورت طبیعی بودن آزمایش ها، مکمل های مورد نیاز را توصیه کنید و سپس به کارشناس تغذیه (در صورت وجود)  </a:t>
                      </a:r>
                      <a:r>
                        <a:rPr lang="fa-I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ارجاع دهید، 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کارشناس تغذیه از نظر نیازمند بودن کودک به دریافت سبد غذایی وضعیت اقتصادی خانواده را ارزیابی و در صورت لزوم کودک را جهت دریافت سبد غذایی معرفی می </a:t>
                      </a:r>
                      <a:r>
                        <a:rPr lang="fa-I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کنید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 در صورت نبودن کارشناس تغذیه، پزشک این ارزیابی را انجام داده و در صورت لزوم کودک را معرفی کنید. در صورت نبود فقر در خانواده، کارشناس تغذیه توصیه های تغذیه ای  را انجام داده و سپس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پی‌گیری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شود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628650" lvl="1" indent="-1714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69240" algn="l"/>
                        </a:tabLs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صورت غیر طبیعی بودن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آزمایش‌های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اولیه و یا نبود امکان تشخیص و درمان به مرکز تخصصی ارجاع دهید.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en-US" sz="900" b="1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24 ساعت بعد </a:t>
                      </a:r>
                      <a:r>
                        <a:rPr lang="fa-IR" sz="900" b="1" dirty="0" err="1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پيگيري</a:t>
                      </a:r>
                      <a:r>
                        <a:rPr lang="fa-IR" sz="900" b="1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شود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15021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-3 z- score</a:t>
                      </a: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كمتر از   </a:t>
                      </a: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-2 z- score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کم وزنی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(Underweight)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ضمن اخذ شرح حال  و معاینه فیزیکی کامل،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تغذیه 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كودك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را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ارزيابي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کنید.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 وجود بيماري درمان مناسب انجام شود.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 نبود  بيماري آزمايش‌هاي اوليه درخواست شود</a:t>
                      </a:r>
                      <a:r>
                        <a:rPr lang="ar-SA" sz="9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**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143000" lvl="2" indent="-2286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1348740" algn="l"/>
                          <a:tab pos="137160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 غير طبيعي بودن آزمايش‌ها  يا نبود  امكان تشخيص و درمان به مركز تخصصي ارجاع داده شود.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143000" lvl="2" indent="-2286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1348740" algn="l"/>
                          <a:tab pos="137160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 طبيعي بودن آزمايش‌ها،‌ مکمل های مورد نیاز را توصیه کنید و سپس به کارشناس تغذیه (در صورت وجود) ارجاع </a:t>
                      </a:r>
                      <a:r>
                        <a:rPr lang="ar-SA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</a:t>
                      </a:r>
                      <a:r>
                        <a:rPr lang="fa-IR" sz="9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هید</a:t>
                      </a:r>
                      <a:r>
                        <a:rPr lang="ar-SA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کارشناس تغذیه از نظر نیازمند بودن کودک به دریافت سبد غذایی وضعیت اقتصادی خانواده را ارزیابی و در صورت لزوم کودک را جهت دریافت سبد غذایی معرفی می کند. در صورت نبود کارشناس تغذیه، پزشک این ارزیابی را انجام داده و در صورت لزوم کودک را معرفی </a:t>
                      </a:r>
                      <a:r>
                        <a:rPr lang="ar-SA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کند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. در صورت نبود فقر در خانواده، کارشناس تغذیه  توصيه‌هاي تغذيه‌اي را انجام داده  و سپس پيگيري شود </a:t>
                      </a:r>
                      <a:r>
                        <a:rPr lang="ar-SA" sz="9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****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1600200" lvl="3" indent="-2286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1348740" algn="l"/>
                          <a:tab pos="182880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زير 2 ماه:  10روز بعد، 2  ماه تا يكسال:  2هفته بعد،  بالاي يك سال:  يك ماه بعد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157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بیشتر از 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z- score</a:t>
                      </a: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1+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احتمال اضافه وزن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 منحنی وزن برای قد  مراجعه شود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5607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31877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مساوی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-2 z- score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مساوي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318770" algn="l"/>
                          <a:tab pos="1348740" algn="l"/>
                        </a:tabLst>
                      </a:pPr>
                      <a:r>
                        <a:rPr lang="en-US" sz="900" b="1" dirty="0"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1z- score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 و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146685" algn="l"/>
                          <a:tab pos="327025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نامعلوم يا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36855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متوقف شده يا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36855" algn="l"/>
                        </a:tabLst>
                      </a:pPr>
                      <a:r>
                        <a:rPr lang="ar-SA" sz="9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 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نزولي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نیازمند بررسی بیشتر از نظر وزن </a:t>
                      </a:r>
                      <a:r>
                        <a:rPr lang="ar-SA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منحني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وزن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براي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قد  مراجعه شود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مراقبت‌هاي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روتين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ادامه یابد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توصيه‌هاي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تغذيه‌اي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171450" lvl="0" indent="-17145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پي‌گيري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بر اساس جدول </a:t>
                      </a:r>
                      <a:r>
                        <a:rPr lang="fa-IR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توالي</a:t>
                      </a:r>
                      <a:r>
                        <a:rPr lang="fa-I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***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زير 2 ماه:  10روز بعد، 2 ماه  ماه تا يكسال:  2هفته بعد، بالاي يك سال:  يك ماه بعد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71690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31877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مساوی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-2 z- score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مساوي 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1z- score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 و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236855" algn="l"/>
                          <a:tab pos="31877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به موازات </a:t>
                      </a: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میانه </a:t>
                      </a: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يا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318770" algn="l"/>
                          <a:tab pos="1348740" algn="l"/>
                        </a:tabLst>
                      </a:pPr>
                      <a:r>
                        <a:rPr lang="ar-S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صعودی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48740" algn="l"/>
                        </a:tabLst>
                      </a:pPr>
                      <a:r>
                        <a:rPr lang="ar-S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طبيعي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74520" marR="74520" marT="37260" marB="3726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  <a:tabLst>
                          <a:tab pos="21590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17145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fa-IR" sz="900" b="1" dirty="0" smtClean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ارزیابی </a:t>
                      </a: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کودک طبق </a:t>
                      </a:r>
                      <a:r>
                        <a:rPr lang="fa-IR" sz="900" b="1" dirty="0" err="1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بوکلت</a:t>
                      </a: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انجام شود</a:t>
                      </a:r>
                      <a:r>
                        <a:rPr lang="fa-IR" sz="90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</a:p>
                  </a:txBody>
                  <a:tcPr marL="74520" marR="74520" marT="37260" marB="372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 Box 603"/>
          <p:cNvSpPr txBox="1">
            <a:spLocks noChangeArrowheads="1"/>
          </p:cNvSpPr>
          <p:nvPr/>
        </p:nvSpPr>
        <p:spPr bwMode="auto">
          <a:xfrm>
            <a:off x="141668" y="5918226"/>
            <a:ext cx="12017063" cy="843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ar-SA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</a:t>
            </a:r>
            <a:r>
              <a:rPr lang="ar-SA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منظور از بیماری همراه مواردی بجز بیماریهای ساده ای از قبیل سرماخوردگی یا فارنژیت ساده ای است که به صورت سرپایی درمان شده و طی چند روز  بعدی کودک بهبود می یابد.. </a:t>
            </a:r>
            <a:endParaRPr lang="fa-IR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spcAft>
                <a:spcPts val="0"/>
              </a:spcAft>
            </a:pPr>
            <a:r>
              <a:rPr lang="ar-SA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**</a:t>
            </a:r>
            <a:r>
              <a: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 - Ca- CBC – U/C –U/A -S/E×3 –Cr –BUN –FBS–Na–K </a:t>
            </a:r>
            <a:r>
              <a:rPr lang="ar-SA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آلکالين فسفاتاز ودر صورت امكان  بررسی سلیاک</a:t>
            </a:r>
            <a:r>
              <a: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(Serum IgA, IgA anti-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tTG</a:t>
            </a:r>
            <a:r>
              <a: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ar-SA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،‌ </a:t>
            </a:r>
            <a:endParaRPr lang="fa-IR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spcAft>
                <a:spcPts val="0"/>
              </a:spcAft>
            </a:pPr>
            <a:r>
              <a:rPr lang="ar-SA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*** </a:t>
            </a:r>
            <a:r>
              <a:rPr lang="ar-SA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كليه پيگيري‌ها توسط غير پزشك تيم سلامت انجام مي‌شود. د رصورت اختلال در وزن گیری پس از  1  دور ه پيگیری، د رصورت لزوم با کارشناس تغذیه مشاوره شود وجهت ارجاع کودک به مرکز تخصصی تصمیم گیری کنید. اما درصورت وز ن‌گیری مطلوب، توصیه‌های تغذيه‌ای ارائه شده ادامه یافته و براساس جدول توالی پيگیری، پيگیری کودک تا رفع کم وزنی، ادامه یابد</a:t>
            </a:r>
            <a:r>
              <a:rPr lang="en-US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Lotus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46"/>
            <a:ext cx="2125014" cy="151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0279" y="645230"/>
            <a:ext cx="9601200" cy="668414"/>
          </a:xfrm>
        </p:spPr>
        <p:txBody>
          <a:bodyPr/>
          <a:lstStyle/>
          <a:p>
            <a:r>
              <a:rPr lang="fa-IR" sz="2400" b="1" dirty="0">
                <a:solidFill>
                  <a:srgbClr val="72C23C">
                    <a:lumMod val="75000"/>
                  </a:srgbClr>
                </a:solidFill>
                <a:cs typeface="B Nazanin" panose="00000400000000000000" pitchFamily="2" charset="-78"/>
              </a:rPr>
              <a:t>ارزیابی قد برای سن</a:t>
            </a:r>
            <a:endParaRPr lang="en-US" dirty="0"/>
          </a:p>
        </p:txBody>
      </p:sp>
      <p:pic>
        <p:nvPicPr>
          <p:cNvPr id="4" name="Picture 5" descr="fig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7398" y="1543649"/>
            <a:ext cx="3987812" cy="50405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 descr="fig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71192" y="2489353"/>
            <a:ext cx="4117480" cy="28400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61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321" y="314109"/>
            <a:ext cx="7623137" cy="563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236" y="3129922"/>
            <a:ext cx="219475" cy="97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664" y="1422639"/>
            <a:ext cx="219475" cy="97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189" y="2800679"/>
            <a:ext cx="219475" cy="9754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8850556" y="1236372"/>
            <a:ext cx="10109" cy="11395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5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52" y="274320"/>
            <a:ext cx="10406130" cy="9144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ارزیابی قد برای سن غیر پزشک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134972"/>
              </p:ext>
            </p:extLst>
          </p:nvPr>
        </p:nvGraphicFramePr>
        <p:xfrm>
          <a:off x="1004552" y="1352282"/>
          <a:ext cx="10406130" cy="4932609"/>
        </p:xfrm>
        <a:graphic>
          <a:graphicData uri="http://schemas.openxmlformats.org/drawingml/2006/table">
            <a:tbl>
              <a:tblPr rtl="1" firstRow="1" firstCol="1" bandRow="1"/>
              <a:tblGrid>
                <a:gridCol w="3251962"/>
                <a:gridCol w="1951476"/>
                <a:gridCol w="5202692"/>
              </a:tblGrid>
              <a:tr h="559578">
                <a:tc>
                  <a:txBody>
                    <a:bodyPr/>
                    <a:lstStyle/>
                    <a:p>
                      <a:pPr indent="316865" algn="ct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منحني</a:t>
                      </a: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قد برای</a:t>
                      </a: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سن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686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طبقه </a:t>
                      </a:r>
                      <a:r>
                        <a:rPr lang="fa-IR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بندي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6865"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توصيه‌ها</a:t>
                      </a: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 اقدام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8914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پايين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z- score </a:t>
                      </a: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fa-I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31686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کوتاه قدی شدید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ارجاع به پزشک مركز خدمات جامع سلامت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agut" panose="00000400000000000000" pitchFamily="2" charset="-78"/>
                        </a:rPr>
                        <a:t>24 ساعت بعد پيگيري شود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625367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-3 z- score</a:t>
                      </a: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 كمتر از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-2 z- score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31686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کوتاه قدی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ارجاع به پزشک مركز خدمات جامع سلامت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agut" panose="00000400000000000000" pitchFamily="2" charset="-78"/>
                        </a:rPr>
                        <a:t>24 ساعت بعد پيگيري شود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625367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بيشتر از 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3z- score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indent="31686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خیلی بلند قد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ارجاع به پزشک مركز خدمات جامع سلامت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ar-S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agut" panose="00000400000000000000" pitchFamily="2" charset="-78"/>
                        </a:rPr>
                        <a:t>24 ساعت بعد پيگيري شود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1705958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مساوی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-2 z- score  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تا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+3 z- score 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و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</a:t>
                      </a:r>
                      <a:r>
                        <a:rPr lang="fa-IR" sz="1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نامعلوم</a:t>
                      </a: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یا 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62865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رشد متوقف شده </a:t>
                      </a:r>
                      <a:r>
                        <a:rPr lang="fa-IR" sz="1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يا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62865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روند رشد کند شده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62865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نیازمند بررسی بیشتر از نظر قد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ادامه </a:t>
                      </a:r>
                      <a:r>
                        <a:rPr lang="fa-I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مراقبت‌هاي</a:t>
                      </a: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روتين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توصيه‌هاي</a:t>
                      </a: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تغذيه‌اي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پيگيري</a:t>
                      </a: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برای ارزیابی اصلاح تغذیه کودک 5 روز بعد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پیگیری برای ارزیابی رشد کودک: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fa-I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كوچكتر</a:t>
                      </a: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از 6 ماه:  1 ماه بعد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6 تا 12 ماه:  2 ماه بعد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742950" lvl="1" indent="-2857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914400" algn="l"/>
                          <a:tab pos="1348740" algn="l"/>
                        </a:tabLst>
                      </a:pP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بزرگتر از 1 سال:  3 ماه بعد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 صورتی که قد کودک اضافه نشده باشد، بعد از 2 مراقبت ارجاع شود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7425"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مساوی 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-2 z- score  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تا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مساوي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+3 z- score 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و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رشد به موازات میانه </a:t>
                      </a:r>
                      <a:r>
                        <a:rPr lang="fa-IR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يا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  <a:p>
                      <a:pPr marL="628650" indent="-171450" algn="r" rtl="1"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روند 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رشد صعودی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31686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طبيعي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1348740" algn="l"/>
                        </a:tabLs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ارزیابی کودک را طبق صفحات بعدی ادامه دهید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Lotus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292" y="-345291"/>
            <a:ext cx="2600434" cy="3525032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 bwMode="auto">
          <a:xfrm>
            <a:off x="2199520" y="1417225"/>
            <a:ext cx="144016" cy="72008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2547250" y="1188720"/>
            <a:ext cx="144016" cy="72008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2446986" y="494663"/>
            <a:ext cx="100264" cy="136402"/>
          </a:xfrm>
          <a:prstGeom prst="star5">
            <a:avLst/>
          </a:prstGeom>
          <a:solidFill>
            <a:srgbClr val="99CC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76" y="494663"/>
            <a:ext cx="68593" cy="6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2935</Words>
  <Application>Microsoft Office PowerPoint</Application>
  <PresentationFormat>Widescreen</PresentationFormat>
  <Paragraphs>392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Arial</vt:lpstr>
      <vt:lpstr>B Nazanin</vt:lpstr>
      <vt:lpstr>B Yagut</vt:lpstr>
      <vt:lpstr>BLotus</vt:lpstr>
      <vt:lpstr>BYagut</vt:lpstr>
      <vt:lpstr>Calibri</vt:lpstr>
      <vt:lpstr>Calibri Light</vt:lpstr>
      <vt:lpstr>Candara</vt:lpstr>
      <vt:lpstr>Century Gothic</vt:lpstr>
      <vt:lpstr>Courier New</vt:lpstr>
      <vt:lpstr>Garamond</vt:lpstr>
      <vt:lpstr>IDLotusBold</vt:lpstr>
      <vt:lpstr>Lotus</vt:lpstr>
      <vt:lpstr>MinionPro-Regular</vt:lpstr>
      <vt:lpstr>Symbol</vt:lpstr>
      <vt:lpstr>Tahoma</vt:lpstr>
      <vt:lpstr>Times New Roman</vt:lpstr>
      <vt:lpstr>Verdana</vt:lpstr>
      <vt:lpstr>Wingdings</vt:lpstr>
      <vt:lpstr>Wingdings-Regular</vt:lpstr>
      <vt:lpstr>Sheer Green 16x9</vt:lpstr>
      <vt:lpstr>ارزیابی رشدکودک </vt:lpstr>
      <vt:lpstr> اهمیت انجام صحیح تن سنجی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تعامل کارشناسان تغذیه و کودکان در برنامه کودک سالم 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2017-05-17T07:12:44Z</dcterms:created>
  <dcterms:modified xsi:type="dcterms:W3CDTF">2017-05-22T13:07:43Z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